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82" r:id="rId11"/>
    <p:sldId id="275" r:id="rId12"/>
    <p:sldId id="276" r:id="rId13"/>
    <p:sldId id="277" r:id="rId14"/>
    <p:sldId id="278" r:id="rId15"/>
    <p:sldId id="279" r:id="rId16"/>
    <p:sldId id="28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0085-5EFB-9BA2-67BB-01D6CD089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C2BC47-2A76-FD7B-1EB3-BF35BB78B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77F81-E56D-4E17-DE95-B1994B97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2266A-CE74-C34D-88BF-36A74222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18B16-5A9B-B1E3-BB07-1FA9E010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0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C904-7513-6817-DA04-F7E50B4D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243FD-7CAA-DA06-B983-ACFDEE916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98E40-A910-8E42-156F-6E6E1AA77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38642-C242-FADC-0A29-AC4879A92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EA113-BAE9-6A95-CBF3-3BFE085B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5D117-28F5-071A-9073-5068FEC7BD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B1AC3-C540-E37C-752D-E141C0DF0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02786-F16E-3C62-7FFF-302DDD4E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2305-7DBC-D1AC-13A7-311141307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67129-8444-1E42-E3C3-7037FF6D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8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8150-02B0-41C7-3E2A-54F119C5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8BB-1617-E4CA-BABD-84D08F708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6DB5A-1357-0BE0-EC55-C8D032148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2D664-D28E-4B11-6213-23309857C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48965-0032-9F3F-9754-A3574E1E5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88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1756-5A48-DE72-0F84-77A824111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125D1-36A8-74A3-5C5C-937334EBA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4E9B3-9E12-80B0-3AAB-B26EFE71C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A0202-99A7-A705-9C00-FAFC1EB7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EBA8D-221B-DAD2-B8B0-99F0EFA22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4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8BCF4-DC41-B3E5-AE88-2A9551FA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CE72-C864-6530-F62E-E7CFD6B6F1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77817-CCD9-21AD-0245-40120C4B5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98517-0D2D-B899-C1B6-51704A6E3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40361-F19D-10FA-05A3-14328E43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9F33-40A9-C8A6-05E9-0987BF57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69905-7E82-722D-7756-546E1E33F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4222C-439A-5CAB-CE52-5924278A6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3E62C-813D-50C3-1312-4896554E9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DC5345-57AF-3A2E-8D79-0C5AB71A7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480CA9-32D2-4C02-BE00-050ACD94D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C5BEF-384A-D6F1-FB98-B441B6917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AAD6B3-7BD5-F054-6C5C-93C89B395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158A34-AB30-A89A-85E5-2E1F412B9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54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3CFA9-FB46-2BA0-9CB4-1B3DFB789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CDC224-3DF9-5097-D8E8-5666CFDC9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F22B06-5E89-60BF-57A7-6255E012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436AD9-1251-672E-B02F-41F78BED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57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3D7354-62BE-E338-3957-FB4A5E60A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D8211-1105-DBBD-2F3B-E7E91D20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9E964-32BC-D708-DAFD-E733925B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71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CC54C-1870-ECA1-C783-1B5345BEF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9D33A-04B5-783B-26B9-DB4CE6A2A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3434F-EB95-C014-6E21-B818465A3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46725-3D83-5D83-0DC6-D4080CB48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623D2-DA4B-D2C7-0D64-8922DE863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B050F-B177-04D8-7E86-AC0F7DCB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5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5CFE3-3E34-D555-1F86-67D50DB02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466D8-C552-74DA-2E3E-1F9256331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C4426C-F6BE-A2CB-BE68-402C035166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FA6F16-ADBE-5730-8001-6FC10BA4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9C3517-E1B7-86E9-5C61-677D960A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788DB6-A4ED-64C4-330E-3CD683FDF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75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3E94C8-A586-268B-FD00-2BEF90A8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F40F0-B0BD-A094-04D8-7EDEEB713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0E6E9-8A39-B0C8-64B3-1F5DCF636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B3E0F-B34B-4A4C-9C9D-2068A0F05CC9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256A8-6265-67AF-E82D-872394FD6D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1CB8F-E8C1-2938-0AF4-F44942C09A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28502-ED20-4AF2-A05B-690D9007D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5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direct?event=video_description&amp;redir_token=QUFFLUhqbEFoVGZ0Qk84eUUxZERhU3Y0SWh3akRYSm1jd3xBQ3Jtc0tuWlYyeHZJWjJxaEJqZXFiLUZDLVhPOFR6bEJFNjRSSzlQYU5ZUVRteWVFNnBXZWNpOVNIYnBuTE1hd3pQcFpCenNYOFh3bFQyT1MzUDRyVW5fbTJVeWExV0o5Y2daT0Y2UHFETXcxMDZodHVpZmlWcw&amp;q=https%3A%2F%2Fwww.kaggle.com%2Fdatasets%2Flakshmi25npathi%2Fimdb-dataset-of-50k-movie-reviews&amp;v=B5dhaZPJQx0" TargetMode="External"/><Relationship Id="rId2" Type="http://schemas.openxmlformats.org/officeDocument/2006/relationships/hyperlink" Target="https://www.youtube.com/watch?v=B5dhaZPJQx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redirect?event=video_description&amp;redir_token=QUFFLUhqbEJRN00tNzdQSU5tQ1k3T29mOThqNkRrY1VhQXxBQ3Jtc0tuWld6RnRJWFlQXzFkNTJydmh6OXFPNGNKSVkxbjc0M1g4RHA0NzNsYWJzYjBJU3VIZC1KVDFsMWplb1BFQVAyLUJLbUVtNHlDUjBTZlVGU2pYb0pQMU5qdktfY0FjeUFjN0gtVC1BUGdhamItZ25XOA&amp;q=https%3A%2F%2Fcolab.research.google.com%2Fdrive%2F1eindZn7yy6fgQ1YHtM3FiqhhZQlAtl0C%3Fusp%3Dsharing&amp;v=B5dhaZPJQx0" TargetMode="External"/><Relationship Id="rId5" Type="http://schemas.openxmlformats.org/officeDocument/2006/relationships/hyperlink" Target="https://www.youtube.com/redirect?event=video_description&amp;redir_token=QUFFLUhqbE5DdEZSakNFdGozTTJGNzZXeC1QYW5VaHRCZ3xBQ3Jtc0ttTzNhYXVKU0RyaWFpbzlvRVM2akNNeXV5cVUwb19jaWw3Qkc5WVFGdjVoU2NzcE9PLXhwUEVhVzFpdkg3ZlBMV1M4eVNrVUwyd3JrQzljbHk0dDRRX2ZaVXFISkc3SkRjSzNldXpnb3paWlNGY1RtQQ&amp;q=https%3A%2F%2Fhuggingface.co%2Flvwerra%2Fdistilbert-imdb&amp;v=B5dhaZPJQx0" TargetMode="External"/><Relationship Id="rId4" Type="http://schemas.openxmlformats.org/officeDocument/2006/relationships/hyperlink" Target="https://www.youtube.com/redirect?event=video_description&amp;redir_token=QUFFLUhqbTZ5RldLX2NJbVhmblg4ZTFqRGtKdV96QllCUXxBQ3Jtc0ttTUxUY2JQTHB4eFpyUVVsZlYwZXZlNWVsNlJYNEJocVdkQXpGakxidzRDZmFqZElWSVYyLXp0Q3pLU2w0cDNEVm81SW1HRkp0Mkp3dG9vUlBKb1cwcGhHWnVvakRKRklZQm1iWUhTSlVZYlpXelZNUQ&amp;q=https%3A%2F%2Fhuggingface.co%2Flvwerra%2Fgpt2-imdb&amp;v=B5dhaZPJQx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1CB5-7EA9-0968-DF49-A149C69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Reinforcement Learning from </a:t>
            </a:r>
            <a:r>
              <a:rPr lang="en-US" sz="4000" b="1"/>
              <a:t>Human Feedback</a:t>
            </a:r>
            <a:br>
              <a:rPr lang="en-US" sz="4000" b="1"/>
            </a:br>
            <a:r>
              <a:rPr lang="en-US" sz="4000" b="1"/>
              <a:t>(RLHF)</a:t>
            </a:r>
            <a:endParaRPr lang="en-US" sz="40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433F30-1DBE-B9BC-8081-A01891EA2B96}"/>
              </a:ext>
            </a:extLst>
          </p:cNvPr>
          <p:cNvSpPr txBox="1">
            <a:spLocks/>
          </p:cNvSpPr>
          <p:nvPr/>
        </p:nvSpPr>
        <p:spPr>
          <a:xfrm>
            <a:off x="1524000" y="4091780"/>
            <a:ext cx="9144000" cy="116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Lecture 10-Stanford</a:t>
            </a:r>
          </a:p>
          <a:p>
            <a:pPr marL="0" indent="0" algn="ctr">
              <a:buNone/>
            </a:pPr>
            <a:r>
              <a:rPr lang="en-US" dirty="0"/>
              <a:t>Uploaded 5/13/2024</a:t>
            </a:r>
          </a:p>
        </p:txBody>
      </p:sp>
    </p:spTree>
    <p:extLst>
      <p:ext uri="{BB962C8B-B14F-4D97-AF65-F5344CB8AC3E}">
        <p14:creationId xmlns:p14="http://schemas.microsoft.com/office/powerpoint/2010/main" val="3656843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E396F-1E0D-EBE7-CA7A-897001668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https://www.youtube.com/watch?v=B5dhaZPJQx0</a:t>
            </a:r>
            <a:endParaRPr lang="en-US" dirty="0"/>
          </a:p>
          <a:p>
            <a:endParaRPr lang="en-US" dirty="0"/>
          </a:p>
          <a:p>
            <a:r>
              <a:rPr lang="en-US" sz="2400" dirty="0">
                <a:solidFill>
                  <a:srgbClr val="131313"/>
                </a:solidFill>
                <a:effectLst/>
              </a:rPr>
              <a:t>LINKS : </a:t>
            </a:r>
          </a:p>
          <a:p>
            <a:pPr lvl="1"/>
            <a:r>
              <a:rPr lang="en-US" sz="1800" dirty="0">
                <a:solidFill>
                  <a:srgbClr val="131313"/>
                </a:solidFill>
                <a:effectLst/>
              </a:rPr>
              <a:t>Dataset: </a:t>
            </a:r>
            <a:r>
              <a:rPr lang="en-US" sz="1800" dirty="0">
                <a:solidFill>
                  <a:srgbClr val="065FD4"/>
                </a:solidFill>
                <a:effectLst/>
                <a:hlinkClick r:id="rId3"/>
              </a:rPr>
              <a:t>https://www.kaggle.com/datasets/</a:t>
            </a:r>
            <a:r>
              <a:rPr lang="en-US" sz="1800" dirty="0" err="1">
                <a:solidFill>
                  <a:srgbClr val="065FD4"/>
                </a:solidFill>
                <a:effectLst/>
                <a:hlinkClick r:id="rId3"/>
              </a:rPr>
              <a:t>laksh</a:t>
            </a:r>
            <a:r>
              <a:rPr lang="en-US" sz="1800" dirty="0">
                <a:solidFill>
                  <a:srgbClr val="065FD4"/>
                </a:solidFill>
                <a:effectLst/>
                <a:hlinkClick r:id="rId3"/>
              </a:rPr>
              <a:t>...</a:t>
            </a:r>
            <a:r>
              <a:rPr lang="en-US" sz="1800" dirty="0">
                <a:solidFill>
                  <a:srgbClr val="131313"/>
                </a:solidFill>
                <a:effectLst/>
              </a:rPr>
              <a:t> </a:t>
            </a:r>
          </a:p>
          <a:p>
            <a:pPr lvl="1"/>
            <a:r>
              <a:rPr lang="en-US" sz="1800" dirty="0">
                <a:solidFill>
                  <a:srgbClr val="131313"/>
                </a:solidFill>
                <a:effectLst/>
              </a:rPr>
              <a:t>Policy Model: </a:t>
            </a:r>
            <a:r>
              <a:rPr lang="en-US" sz="1800" dirty="0">
                <a:solidFill>
                  <a:srgbClr val="065FD4"/>
                </a:solidFill>
                <a:effectLst/>
                <a:hlinkClick r:id="rId4"/>
              </a:rPr>
              <a:t>https://huggingface.co/lvwerra/gpt2-imdb</a:t>
            </a:r>
            <a:r>
              <a:rPr lang="en-US" sz="1800" dirty="0">
                <a:solidFill>
                  <a:srgbClr val="131313"/>
                </a:solidFill>
                <a:effectLst/>
              </a:rPr>
              <a:t> </a:t>
            </a:r>
          </a:p>
          <a:p>
            <a:pPr lvl="1"/>
            <a:r>
              <a:rPr lang="en-US" sz="1800" dirty="0">
                <a:solidFill>
                  <a:srgbClr val="131313"/>
                </a:solidFill>
                <a:effectLst/>
              </a:rPr>
              <a:t>Reward Model: </a:t>
            </a:r>
            <a:r>
              <a:rPr lang="en-US" sz="1800" dirty="0">
                <a:solidFill>
                  <a:srgbClr val="065FD4"/>
                </a:solidFill>
                <a:effectLst/>
                <a:hlinkClick r:id="rId5"/>
              </a:rPr>
              <a:t>https://huggingface.co/</a:t>
            </a:r>
            <a:r>
              <a:rPr lang="en-US" sz="1800" dirty="0" err="1">
                <a:solidFill>
                  <a:srgbClr val="065FD4"/>
                </a:solidFill>
                <a:effectLst/>
                <a:hlinkClick r:id="rId5"/>
              </a:rPr>
              <a:t>lvwerra</a:t>
            </a:r>
            <a:r>
              <a:rPr lang="en-US" sz="1800" dirty="0">
                <a:solidFill>
                  <a:srgbClr val="065FD4"/>
                </a:solidFill>
                <a:effectLst/>
                <a:hlinkClick r:id="rId5"/>
              </a:rPr>
              <a:t>/distil...</a:t>
            </a:r>
            <a:r>
              <a:rPr lang="en-US" sz="1800" dirty="0">
                <a:solidFill>
                  <a:srgbClr val="131313"/>
                </a:solidFill>
                <a:effectLst/>
              </a:rPr>
              <a:t> </a:t>
            </a:r>
          </a:p>
          <a:p>
            <a:pPr lvl="1"/>
            <a:r>
              <a:rPr lang="en-US" sz="1800" dirty="0">
                <a:solidFill>
                  <a:srgbClr val="131313"/>
                </a:solidFill>
                <a:effectLst/>
              </a:rPr>
              <a:t>Notebook: </a:t>
            </a:r>
            <a:r>
              <a:rPr lang="en-US" sz="1800" dirty="0">
                <a:solidFill>
                  <a:srgbClr val="065FD4"/>
                </a:solidFill>
                <a:effectLst/>
                <a:hlinkClick r:id="rId6"/>
              </a:rPr>
              <a:t>https://colab.research.google.com/</a:t>
            </a:r>
            <a:r>
              <a:rPr lang="en-US" sz="1800" dirty="0" err="1">
                <a:solidFill>
                  <a:srgbClr val="065FD4"/>
                </a:solidFill>
                <a:effectLst/>
                <a:hlinkClick r:id="rId6"/>
              </a:rPr>
              <a:t>dri</a:t>
            </a:r>
            <a:r>
              <a:rPr lang="en-US" sz="1800" dirty="0">
                <a:solidFill>
                  <a:srgbClr val="065FD4"/>
                </a:solidFill>
                <a:effectLst/>
                <a:hlinkClick r:id="rId6"/>
              </a:rPr>
              <a:t>...</a:t>
            </a:r>
            <a:r>
              <a:rPr lang="en-US" sz="1800" dirty="0">
                <a:solidFill>
                  <a:srgbClr val="131313"/>
                </a:solidFill>
                <a:effectLst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47158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6A7581-5F85-7F3F-09A8-2EFFBB67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932"/>
            <a:ext cx="3572374" cy="4439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591484-C6B0-4E03-210D-B526C0761005}"/>
              </a:ext>
            </a:extLst>
          </p:cNvPr>
          <p:cNvSpPr txBox="1"/>
          <p:nvPr/>
        </p:nvSpPr>
        <p:spPr>
          <a:xfrm>
            <a:off x="363894" y="5103845"/>
            <a:ext cx="377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Trick that You can remove human: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C08330-58F8-B448-D421-7FF5EE829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958" y="293205"/>
            <a:ext cx="5816508" cy="4552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ADA542-7AC5-5EA2-1B9F-7EF01B80F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180" y="1231640"/>
            <a:ext cx="3615162" cy="41614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033715-0D1D-58C3-DBCA-318FE18FF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407" y="5288511"/>
            <a:ext cx="4625609" cy="14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40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976872-E24B-7B96-60FC-B11BAA443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32" y="141297"/>
            <a:ext cx="4620270" cy="323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D3977-6799-7E0B-C128-98C777CC2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32" y="465192"/>
            <a:ext cx="2562583" cy="2743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667447-B257-6791-9B58-C56AA316D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32" y="3273476"/>
            <a:ext cx="2915057" cy="13908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D78C84-7C92-37F3-59F2-4E823DFB1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32" y="4729022"/>
            <a:ext cx="4239217" cy="609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DBF220-E82A-AD4C-6DB3-1F2FFDFB84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1978"/>
          <a:stretch/>
        </p:blipFill>
        <p:spPr>
          <a:xfrm>
            <a:off x="268225" y="5338707"/>
            <a:ext cx="2753109" cy="6990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745292-66FE-AC53-1BBB-72554B2CE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086" y="201658"/>
            <a:ext cx="5536591" cy="3270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E22E7A-11C5-D230-AB3F-3160D50A18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086" y="3552712"/>
            <a:ext cx="5572903" cy="10002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0940D9-82A3-FFD3-27DD-5B5E64E933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086" y="4607001"/>
            <a:ext cx="2324424" cy="216247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14C3DF-EF26-0B86-E874-F04B3C6C5414}"/>
              </a:ext>
            </a:extLst>
          </p:cNvPr>
          <p:cNvCxnSpPr/>
          <p:nvPr/>
        </p:nvCxnSpPr>
        <p:spPr>
          <a:xfrm flipV="1">
            <a:off x="5822302" y="177282"/>
            <a:ext cx="0" cy="6447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85D635-F0AF-5202-8B65-611DECE2BA33}"/>
              </a:ext>
            </a:extLst>
          </p:cNvPr>
          <p:cNvSpPr txBox="1"/>
          <p:nvPr/>
        </p:nvSpPr>
        <p:spPr>
          <a:xfrm>
            <a:off x="3405673" y="811763"/>
            <a:ext cx="70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step1</a:t>
            </a:r>
          </a:p>
        </p:txBody>
      </p:sp>
    </p:spTree>
    <p:extLst>
      <p:ext uri="{BB962C8B-B14F-4D97-AF65-F5344CB8AC3E}">
        <p14:creationId xmlns:p14="http://schemas.microsoft.com/office/powerpoint/2010/main" val="330373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60E3EB-A323-7E91-5CA2-404240387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1" y="89687"/>
            <a:ext cx="3801005" cy="1714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E02A09-70A3-9BDB-9D56-927765C5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1" y="1804426"/>
            <a:ext cx="4096322" cy="3524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863B71-5E01-5869-D30E-06300EEE8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1" y="5417468"/>
            <a:ext cx="3019846" cy="266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BC8A05-0388-918B-2F1F-FAB975F3E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1" y="5637649"/>
            <a:ext cx="5685621" cy="1130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D53959-D835-2CBB-F2FE-624FC5B80C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9150"/>
            <a:ext cx="3391373" cy="27626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1F5F08-2B33-121F-3AD9-F0D07B187D8F}"/>
              </a:ext>
            </a:extLst>
          </p:cNvPr>
          <p:cNvCxnSpPr/>
          <p:nvPr/>
        </p:nvCxnSpPr>
        <p:spPr>
          <a:xfrm flipV="1">
            <a:off x="5822302" y="177282"/>
            <a:ext cx="0" cy="6447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9C2739E-0388-D483-4E14-5DD0EF6AA3F7}"/>
              </a:ext>
            </a:extLst>
          </p:cNvPr>
          <p:cNvSpPr txBox="1"/>
          <p:nvPr/>
        </p:nvSpPr>
        <p:spPr>
          <a:xfrm>
            <a:off x="4598633" y="887767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Step1</a:t>
            </a:r>
          </a:p>
        </p:txBody>
      </p:sp>
    </p:spTree>
    <p:extLst>
      <p:ext uri="{BB962C8B-B14F-4D97-AF65-F5344CB8AC3E}">
        <p14:creationId xmlns:p14="http://schemas.microsoft.com/office/powerpoint/2010/main" val="134464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C7AB7-D434-A0D6-DC66-ECCE33F6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4" y="1009312"/>
            <a:ext cx="12088912" cy="4839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8AF447-CA5F-4BAA-36A1-D4762ED9F2BA}"/>
              </a:ext>
            </a:extLst>
          </p:cNvPr>
          <p:cNvSpPr txBox="1"/>
          <p:nvPr/>
        </p:nvSpPr>
        <p:spPr>
          <a:xfrm>
            <a:off x="1250302" y="662473"/>
            <a:ext cx="805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Policy model any text generation model including Falcon, Llama, T5, FLANT5, CPT, ….</a:t>
            </a:r>
          </a:p>
        </p:txBody>
      </p:sp>
    </p:spTree>
    <p:extLst>
      <p:ext uri="{BB962C8B-B14F-4D97-AF65-F5344CB8AC3E}">
        <p14:creationId xmlns:p14="http://schemas.microsoft.com/office/powerpoint/2010/main" val="297485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E9074C-BEE6-18BA-94D6-DEE670F08F78}"/>
              </a:ext>
            </a:extLst>
          </p:cNvPr>
          <p:cNvSpPr txBox="1"/>
          <p:nvPr/>
        </p:nvSpPr>
        <p:spPr>
          <a:xfrm>
            <a:off x="497150" y="310718"/>
            <a:ext cx="101826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Step2-For reward-model we use semantic analysis that classify the review is negative or positive</a:t>
            </a:r>
          </a:p>
          <a:p>
            <a:r>
              <a:rPr lang="en-US" dirty="0"/>
              <a:t>Step3- using both the policy model from the step 1 and reward model from the step 2 to create our final model that only generates positive response.</a:t>
            </a:r>
          </a:p>
          <a:p>
            <a:r>
              <a:rPr lang="en-US" dirty="0"/>
              <a:t>We get the response from the policy model, the get the response from reward model. Then optimize the policy model with PPO using query, response and reward.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1F87C-A8EE-39DD-E046-E967581DE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30" y="1894589"/>
            <a:ext cx="4830629" cy="2233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68A9C7-3DF9-7287-702B-A82E59EDB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30" y="4127970"/>
            <a:ext cx="5076026" cy="20249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B03B18-87DB-6C0E-3DEA-8B589DDF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050" y="1894589"/>
            <a:ext cx="5849800" cy="17977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F59576-8AAD-F847-0710-9B1E351E8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050" y="3692303"/>
            <a:ext cx="5849800" cy="2656705"/>
          </a:xfrm>
          <a:prstGeom prst="rect">
            <a:avLst/>
          </a:prstGeom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0A1DDE2-8EF9-BD9D-0D62-121F4E0C44F6}"/>
              </a:ext>
            </a:extLst>
          </p:cNvPr>
          <p:cNvCxnSpPr>
            <a:stCxn id="8" idx="2"/>
            <a:endCxn id="10" idx="1"/>
          </p:cNvCxnSpPr>
          <p:nvPr/>
        </p:nvCxnSpPr>
        <p:spPr>
          <a:xfrm rot="5400000" flipH="1" flipV="1">
            <a:off x="2681058" y="2988931"/>
            <a:ext cx="3359476" cy="2968507"/>
          </a:xfrm>
          <a:prstGeom prst="bentConnector4">
            <a:avLst>
              <a:gd name="adj1" fmla="val -6805"/>
              <a:gd name="adj2" fmla="val 9274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38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706D0B-66B9-1D06-8F4C-A66020A76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39" y="251635"/>
            <a:ext cx="5064771" cy="1014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CD732-6525-D129-B185-F93870426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3934"/>
            <a:ext cx="5802176" cy="865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1A0974-92C6-1A67-2FFF-64456BA6C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7683"/>
            <a:ext cx="5802715" cy="13368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829A99-E028-8BEE-38FB-5D0A00FA79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14344"/>
            <a:ext cx="5802176" cy="16668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1C79C1-4373-E4C3-5D3C-0CDF4469E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11015"/>
            <a:ext cx="5519575" cy="768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8EBCA7-6557-B31D-F196-FB2792448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798" y="212036"/>
            <a:ext cx="6040738" cy="356432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2DD9655-1537-ED1D-D958-D2B6E9DC1871}"/>
              </a:ext>
            </a:extLst>
          </p:cNvPr>
          <p:cNvCxnSpPr/>
          <p:nvPr/>
        </p:nvCxnSpPr>
        <p:spPr>
          <a:xfrm>
            <a:off x="5868955" y="65314"/>
            <a:ext cx="0" cy="679268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0B73351-387C-7DF6-947E-7F87965679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1" y="3614344"/>
            <a:ext cx="5166250" cy="320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3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7E8AF6-D64C-871E-CA90-13F8EE18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8" y="70859"/>
            <a:ext cx="4254017" cy="1155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14CAF6-F5E0-2789-2564-637C5AF3B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" y="1358715"/>
            <a:ext cx="5544063" cy="2070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515302-0BE8-B036-3FEE-5B78FC7B7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5" y="2777003"/>
            <a:ext cx="5468780" cy="31887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2EBCCC-6C7D-DC36-1C0A-E728197FC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110" y="240223"/>
            <a:ext cx="7570273" cy="2439475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CAB18EE-46FF-11D6-02B6-4FC065E1A7F6}"/>
              </a:ext>
            </a:extLst>
          </p:cNvPr>
          <p:cNvCxnSpPr>
            <a:stCxn id="9" idx="3"/>
            <a:endCxn id="11" idx="2"/>
          </p:cNvCxnSpPr>
          <p:nvPr/>
        </p:nvCxnSpPr>
        <p:spPr>
          <a:xfrm flipV="1">
            <a:off x="5541595" y="2679698"/>
            <a:ext cx="2668652" cy="169169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29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BF079F-3850-C7E4-90B5-9E2B0C8B2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47179"/>
            <a:ext cx="11688806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794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C2D38-5AE0-A835-DC84-9C8776B60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44" y="430682"/>
            <a:ext cx="3292524" cy="30373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88F0F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8E11009-750D-55AB-B7F3-704D39FEE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3329"/>
            <a:ext cx="4236709" cy="20230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021A6-E6F7-75F8-2CC3-15324AF68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638" y="225413"/>
            <a:ext cx="4236709" cy="2376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869C1A-455E-A9A8-2C15-09135DB15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3637" y="2769930"/>
            <a:ext cx="4306473" cy="25141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DD6E6D2-FE27-B0A4-A62D-4B1E9C34E055}"/>
              </a:ext>
            </a:extLst>
          </p:cNvPr>
          <p:cNvSpPr/>
          <p:nvPr/>
        </p:nvSpPr>
        <p:spPr>
          <a:xfrm>
            <a:off x="1120744" y="673706"/>
            <a:ext cx="291887" cy="2519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7380D9-BC4C-1ED4-5581-A2541D3AFA5A}"/>
              </a:ext>
            </a:extLst>
          </p:cNvPr>
          <p:cNvSpPr/>
          <p:nvPr/>
        </p:nvSpPr>
        <p:spPr>
          <a:xfrm>
            <a:off x="3757157" y="3750816"/>
            <a:ext cx="291887" cy="2519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12D3A2-2A70-215B-80B5-BDC0FDA82E10}"/>
              </a:ext>
            </a:extLst>
          </p:cNvPr>
          <p:cNvSpPr/>
          <p:nvPr/>
        </p:nvSpPr>
        <p:spPr>
          <a:xfrm>
            <a:off x="4782609" y="304719"/>
            <a:ext cx="291887" cy="2519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123F69-4D7D-3B9B-0E66-B76A5643D0C5}"/>
              </a:ext>
            </a:extLst>
          </p:cNvPr>
          <p:cNvSpPr/>
          <p:nvPr/>
        </p:nvSpPr>
        <p:spPr>
          <a:xfrm>
            <a:off x="4749381" y="2955268"/>
            <a:ext cx="291887" cy="25192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95244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F9322B-CB23-7379-63C4-96CABE07E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304364"/>
            <a:ext cx="4627377" cy="2662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06309E-E185-E731-627E-30DD17E04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1" y="2967135"/>
            <a:ext cx="4642061" cy="2174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C490E8-14C5-E462-E552-C8B1A35A9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201" y="304364"/>
            <a:ext cx="3541856" cy="2600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F26A1A-1EF1-21D1-F7BC-A321D43D5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8057" y="926246"/>
            <a:ext cx="1566582" cy="8392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B14ADD7-5341-AB33-343C-EB7EEDD848D5}"/>
              </a:ext>
            </a:extLst>
          </p:cNvPr>
          <p:cNvSpPr txBox="1"/>
          <p:nvPr/>
        </p:nvSpPr>
        <p:spPr>
          <a:xfrm>
            <a:off x="1873287" y="0"/>
            <a:ext cx="221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RM == Reward Model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038949-82EA-9B29-FCAD-8ADD85A0B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6201" y="2887085"/>
            <a:ext cx="4557139" cy="2600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F7F1D1-213E-6D09-1C41-640759CE9D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0040" y="4684988"/>
            <a:ext cx="794006" cy="2965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EAF4A6-93E9-9DCB-27A5-B2DCF3535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6987" y="5462704"/>
            <a:ext cx="2453952" cy="137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48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01F142-0CB2-2D2B-E976-29BCF282F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2" y="199574"/>
            <a:ext cx="11250595" cy="6458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866E7C-CF9A-39FF-24E2-10D13495A947}"/>
              </a:ext>
            </a:extLst>
          </p:cNvPr>
          <p:cNvSpPr txBox="1"/>
          <p:nvPr/>
        </p:nvSpPr>
        <p:spPr>
          <a:xfrm>
            <a:off x="1197036" y="1559300"/>
            <a:ext cx="1824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Instruction fine-tuning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116CD-0DB2-03F3-8E11-A0DC389A22F2}"/>
              </a:ext>
            </a:extLst>
          </p:cNvPr>
          <p:cNvSpPr txBox="1"/>
          <p:nvPr/>
        </p:nvSpPr>
        <p:spPr>
          <a:xfrm>
            <a:off x="8605864" y="1692060"/>
            <a:ext cx="551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RLHF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E88CE-B1D8-4BFA-39ED-DC55328DB1C5}"/>
              </a:ext>
            </a:extLst>
          </p:cNvPr>
          <p:cNvSpPr txBox="1"/>
          <p:nvPr/>
        </p:nvSpPr>
        <p:spPr>
          <a:xfrm>
            <a:off x="4751063" y="1550220"/>
            <a:ext cx="18428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Reward model training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BB5DF3-3FA2-906E-8047-376B42392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03" y="1881460"/>
            <a:ext cx="3614546" cy="104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32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A7A91-B26C-D3C6-461E-0D129FF5A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9C4BA-E2B9-83A7-2230-4A4F78AF0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B7E04-DCF3-8D42-EFDC-48AAAE38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251969"/>
            <a:ext cx="11488753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0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C8A448-93DD-F5E6-172F-6656555F9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161469"/>
            <a:ext cx="11622122" cy="6535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35CCD2-80B6-64DB-03C4-DEE87BEAC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83" y="4734548"/>
            <a:ext cx="4295508" cy="744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26E44B-1121-2412-A04F-538B81BB1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83" y="5479333"/>
            <a:ext cx="3524742" cy="6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9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C0D0C4-A274-D364-7E1C-3BA0C7124C86}"/>
              </a:ext>
            </a:extLst>
          </p:cNvPr>
          <p:cNvSpPr/>
          <p:nvPr/>
        </p:nvSpPr>
        <p:spPr>
          <a:xfrm>
            <a:off x="2618913" y="709127"/>
            <a:ext cx="5841506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SAMPLE THAT SHOWS LLN OVERFITS TO REWARD-MODEL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C55BF-C981-BEF1-44A0-B519B27FA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0"/>
          <a:stretch/>
        </p:blipFill>
        <p:spPr>
          <a:xfrm>
            <a:off x="2974756" y="1815993"/>
            <a:ext cx="4825635" cy="4127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469912-A0BE-BCA9-C83C-3E1479A577D6}"/>
              </a:ext>
            </a:extLst>
          </p:cNvPr>
          <p:cNvSpPr txBox="1"/>
          <p:nvPr/>
        </p:nvSpPr>
        <p:spPr>
          <a:xfrm>
            <a:off x="8332237" y="5271796"/>
            <a:ext cx="2974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example shows that why </a:t>
            </a:r>
          </a:p>
          <a:p>
            <a:r>
              <a:rPr lang="en-US" dirty="0"/>
              <a:t>we need this penalty term?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6AD11B-3E96-3B4B-7A1F-930E4FBE07E7}"/>
              </a:ext>
            </a:extLst>
          </p:cNvPr>
          <p:cNvCxnSpPr/>
          <p:nvPr/>
        </p:nvCxnSpPr>
        <p:spPr>
          <a:xfrm>
            <a:off x="7296539" y="5430416"/>
            <a:ext cx="895739" cy="6531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061BB9B-DE97-4B0E-9F41-15C6EF02DAEC}"/>
              </a:ext>
            </a:extLst>
          </p:cNvPr>
          <p:cNvSpPr txBox="1"/>
          <p:nvPr/>
        </p:nvSpPr>
        <p:spPr>
          <a:xfrm>
            <a:off x="8007658" y="2512381"/>
            <a:ext cx="371351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/>
              <a:t>This plot shows that RM prediction </a:t>
            </a:r>
          </a:p>
          <a:p>
            <a:pPr algn="just"/>
            <a:r>
              <a:rPr lang="en-US" sz="1600" dirty="0"/>
              <a:t>(dashed line) says the output of LLM is </a:t>
            </a:r>
          </a:p>
          <a:p>
            <a:pPr algn="just"/>
            <a:r>
              <a:rPr lang="en-US" sz="1600" dirty="0"/>
              <a:t>amazing and people will love it. However, </a:t>
            </a:r>
          </a:p>
          <a:p>
            <a:pPr algn="just"/>
            <a:r>
              <a:rPr lang="en-US" sz="1600" dirty="0"/>
              <a:t>actual preference (line) shows that from a </a:t>
            </a:r>
          </a:p>
          <a:p>
            <a:pPr algn="just"/>
            <a:r>
              <a:rPr lang="en-US" sz="1600" dirty="0"/>
              <a:t>specific point on x-axis, the popularity of </a:t>
            </a:r>
          </a:p>
          <a:p>
            <a:pPr algn="just"/>
            <a:r>
              <a:rPr lang="en-US" sz="1600" dirty="0"/>
              <a:t>LLM’s output goes down</a:t>
            </a:r>
          </a:p>
        </p:txBody>
      </p:sp>
    </p:spTree>
    <p:extLst>
      <p:ext uri="{BB962C8B-B14F-4D97-AF65-F5344CB8AC3E}">
        <p14:creationId xmlns:p14="http://schemas.microsoft.com/office/powerpoint/2010/main" val="982512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3F9E69C-BF06-F541-EF0B-F7159D4DA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542522"/>
            <a:ext cx="7795633" cy="40205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DDE04D-BA12-F215-9FB0-C2EEC663A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61" y="4450702"/>
            <a:ext cx="2493046" cy="23327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6E434A-C1D6-9A6A-C79C-510B629BF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294" y="3682734"/>
            <a:ext cx="3221771" cy="28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23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15934</TotalTime>
  <Words>261</Words>
  <Application>Microsoft Office PowerPoint</Application>
  <PresentationFormat>Widescreen</PresentationFormat>
  <Paragraphs>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Reinforcement Learning from Human Feedback (RLHF)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MOHAMMADY GHARASUIE, MORTEZA</dc:creator>
  <cp:lastModifiedBy>MORTEZA MOHAMMADY GHARASUIE</cp:lastModifiedBy>
  <cp:revision>7</cp:revision>
  <dcterms:created xsi:type="dcterms:W3CDTF">2024-05-02T16:49:40Z</dcterms:created>
  <dcterms:modified xsi:type="dcterms:W3CDTF">2024-05-13T18:23:42Z</dcterms:modified>
</cp:coreProperties>
</file>